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7" r:id="rId3"/>
    <p:sldId id="263" r:id="rId4"/>
    <p:sldId id="256" r:id="rId5"/>
    <p:sldId id="258" r:id="rId6"/>
    <p:sldId id="259" r:id="rId7"/>
    <p:sldId id="261" r:id="rId8"/>
    <p:sldId id="262" r:id="rId9"/>
    <p:sldId id="264" r:id="rId10"/>
    <p:sldId id="265" r:id="rId11"/>
    <p:sldId id="267" r:id="rId12"/>
    <p:sldId id="268" r:id="rId13"/>
    <p:sldId id="260" r:id="rId14"/>
    <p:sldId id="270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/2fVFIFLPa9gsKp/bAL4nA==" hashData="bknl7RvzVkgseCfX5ZG8/bTyJCU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C2A4B-77E9-4355-9760-401F9021F34E}" type="datetimeFigureOut">
              <a:rPr lang="tr-TR" smtClean="0"/>
              <a:t>1.5.2013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46475-20EF-4CED-BC9A-5D89610DD90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03164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C2A4B-77E9-4355-9760-401F9021F34E}" type="datetimeFigureOut">
              <a:rPr lang="tr-TR" smtClean="0"/>
              <a:t>1.5.2013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46475-20EF-4CED-BC9A-5D89610DD90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98372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C2A4B-77E9-4355-9760-401F9021F34E}" type="datetimeFigureOut">
              <a:rPr lang="tr-TR" smtClean="0"/>
              <a:t>1.5.2013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46475-20EF-4CED-BC9A-5D89610DD90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17605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C2A4B-77E9-4355-9760-401F9021F34E}" type="datetimeFigureOut">
              <a:rPr lang="tr-TR" smtClean="0"/>
              <a:t>1.5.2013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46475-20EF-4CED-BC9A-5D89610DD90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6610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C2A4B-77E9-4355-9760-401F9021F34E}" type="datetimeFigureOut">
              <a:rPr lang="tr-TR" smtClean="0"/>
              <a:t>1.5.2013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46475-20EF-4CED-BC9A-5D89610DD90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20469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C2A4B-77E9-4355-9760-401F9021F34E}" type="datetimeFigureOut">
              <a:rPr lang="tr-TR" smtClean="0"/>
              <a:t>1.5.2013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46475-20EF-4CED-BC9A-5D89610DD90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59176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C2A4B-77E9-4355-9760-401F9021F34E}" type="datetimeFigureOut">
              <a:rPr lang="tr-TR" smtClean="0"/>
              <a:t>1.5.2013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46475-20EF-4CED-BC9A-5D89610DD90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85774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C2A4B-77E9-4355-9760-401F9021F34E}" type="datetimeFigureOut">
              <a:rPr lang="tr-TR" smtClean="0"/>
              <a:t>1.5.2013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46475-20EF-4CED-BC9A-5D89610DD90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95079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C2A4B-77E9-4355-9760-401F9021F34E}" type="datetimeFigureOut">
              <a:rPr lang="tr-TR" smtClean="0"/>
              <a:t>1.5.2013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46475-20EF-4CED-BC9A-5D89610DD90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71010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C2A4B-77E9-4355-9760-401F9021F34E}" type="datetimeFigureOut">
              <a:rPr lang="tr-TR" smtClean="0"/>
              <a:t>1.5.2013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46475-20EF-4CED-BC9A-5D89610DD90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57644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C2A4B-77E9-4355-9760-401F9021F34E}" type="datetimeFigureOut">
              <a:rPr lang="tr-TR" smtClean="0"/>
              <a:t>1.5.2013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46475-20EF-4CED-BC9A-5D89610DD90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16241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C2A4B-77E9-4355-9760-401F9021F34E}" type="datetimeFigureOut">
              <a:rPr lang="tr-TR" smtClean="0"/>
              <a:t>1.5.2013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D46475-20EF-4CED-BC9A-5D89610DD90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26993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omeraskerden@hotmail.com.tr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omeraskerden@hotmail.com.tr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1763688" y="152400"/>
            <a:ext cx="6336704" cy="1404392"/>
          </a:xfrm>
          <a:prstGeom prst="wedgeRectCallout">
            <a:avLst>
              <a:gd name="adj1" fmla="val -20718"/>
              <a:gd name="adj2" fmla="val 18491"/>
            </a:avLst>
          </a:prstGeom>
          <a:solidFill>
            <a:srgbClr val="FFCCFF">
              <a:alpha val="30196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r-TR" sz="4400" b="1" dirty="0" smtClean="0">
                <a:solidFill>
                  <a:srgbClr val="FF0000"/>
                </a:solidFill>
              </a:rPr>
              <a:t>ARAKESİT</a:t>
            </a:r>
          </a:p>
          <a:p>
            <a:pPr algn="ctr"/>
            <a:r>
              <a:rPr lang="tr-TR" sz="4400" b="1" dirty="0" smtClean="0">
                <a:solidFill>
                  <a:srgbClr val="FF0000"/>
                </a:solidFill>
              </a:rPr>
              <a:t>DÜZGÜN ALTIGEN PRİZMA</a:t>
            </a:r>
            <a:endParaRPr lang="tr-TR" sz="4400" b="1" dirty="0">
              <a:solidFill>
                <a:srgbClr val="FF0000"/>
              </a:solidFill>
            </a:endParaRPr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152400" y="4724400"/>
            <a:ext cx="8839200" cy="1981200"/>
          </a:xfrm>
          <a:prstGeom prst="wedgeRectCallout">
            <a:avLst>
              <a:gd name="adj1" fmla="val -6593"/>
              <a:gd name="adj2" fmla="val -43958"/>
            </a:avLst>
          </a:prstGeom>
          <a:solidFill>
            <a:srgbClr val="FFCCFF">
              <a:alpha val="30196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3600" b="1">
                <a:solidFill>
                  <a:srgbClr val="FF0000"/>
                </a:solidFill>
              </a:rPr>
              <a:t>ÖMER ASKERDEN</a:t>
            </a:r>
          </a:p>
          <a:p>
            <a:r>
              <a:rPr lang="tr-TR" sz="2800" b="1">
                <a:solidFill>
                  <a:srgbClr val="FF0000"/>
                </a:solidFill>
              </a:rPr>
              <a:t>PİRİ MEHMET PAŞA ORTAOKULU </a:t>
            </a:r>
          </a:p>
          <a:p>
            <a:r>
              <a:rPr lang="tr-TR" sz="2800" b="1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600" b="1"/>
              <a:t>		</a:t>
            </a:r>
            <a:r>
              <a:rPr lang="tr-TR" sz="2400" b="1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264976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34" y="1205136"/>
            <a:ext cx="2908738" cy="53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205136"/>
            <a:ext cx="2908738" cy="53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erbest Form 5"/>
          <p:cNvSpPr/>
          <p:nvPr/>
        </p:nvSpPr>
        <p:spPr>
          <a:xfrm>
            <a:off x="1648918" y="1274164"/>
            <a:ext cx="779489" cy="5156616"/>
          </a:xfrm>
          <a:custGeom>
            <a:avLst/>
            <a:gdLst>
              <a:gd name="connsiteX0" fmla="*/ 0 w 779489"/>
              <a:gd name="connsiteY0" fmla="*/ 0 h 5156616"/>
              <a:gd name="connsiteX1" fmla="*/ 734518 w 779489"/>
              <a:gd name="connsiteY1" fmla="*/ 524656 h 5156616"/>
              <a:gd name="connsiteX2" fmla="*/ 779489 w 779489"/>
              <a:gd name="connsiteY2" fmla="*/ 5156616 h 5156616"/>
              <a:gd name="connsiteX3" fmla="*/ 74951 w 779489"/>
              <a:gd name="connsiteY3" fmla="*/ 3882452 h 5156616"/>
              <a:gd name="connsiteX4" fmla="*/ 0 w 779489"/>
              <a:gd name="connsiteY4" fmla="*/ 0 h 5156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489" h="5156616">
                <a:moveTo>
                  <a:pt x="0" y="0"/>
                </a:moveTo>
                <a:lnTo>
                  <a:pt x="734518" y="524656"/>
                </a:lnTo>
                <a:lnTo>
                  <a:pt x="779489" y="5156616"/>
                </a:lnTo>
                <a:lnTo>
                  <a:pt x="74951" y="3882452"/>
                </a:lnTo>
                <a:lnTo>
                  <a:pt x="0" y="0"/>
                </a:lnTo>
                <a:close/>
              </a:path>
            </a:pathLst>
          </a:custGeom>
          <a:solidFill>
            <a:srgbClr val="FFFF00">
              <a:alpha val="4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b="1" dirty="0" smtClean="0"/>
              <a:t>Arakesit</a:t>
            </a:r>
          </a:p>
          <a:p>
            <a:pPr algn="ctr"/>
            <a:r>
              <a:rPr lang="tr-TR" b="1" dirty="0" smtClean="0"/>
              <a:t>Dikdörtgendir.</a:t>
            </a:r>
            <a:endParaRPr lang="tr-TR" b="1" dirty="0"/>
          </a:p>
        </p:txBody>
      </p:sp>
      <p:sp>
        <p:nvSpPr>
          <p:cNvPr id="7" name="Serbest Form 6"/>
          <p:cNvSpPr/>
          <p:nvPr/>
        </p:nvSpPr>
        <p:spPr>
          <a:xfrm>
            <a:off x="5471410" y="1484026"/>
            <a:ext cx="2638269" cy="4362138"/>
          </a:xfrm>
          <a:custGeom>
            <a:avLst/>
            <a:gdLst>
              <a:gd name="connsiteX0" fmla="*/ 2638269 w 2638269"/>
              <a:gd name="connsiteY0" fmla="*/ 44971 h 4362138"/>
              <a:gd name="connsiteX1" fmla="*/ 0 w 2638269"/>
              <a:gd name="connsiteY1" fmla="*/ 0 h 4362138"/>
              <a:gd name="connsiteX2" fmla="*/ 149901 w 2638269"/>
              <a:gd name="connsiteY2" fmla="*/ 4152276 h 4362138"/>
              <a:gd name="connsiteX3" fmla="*/ 2608288 w 2638269"/>
              <a:gd name="connsiteY3" fmla="*/ 4362138 h 4362138"/>
              <a:gd name="connsiteX4" fmla="*/ 2638269 w 2638269"/>
              <a:gd name="connsiteY4" fmla="*/ 44971 h 4362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38269" h="4362138">
                <a:moveTo>
                  <a:pt x="2638269" y="44971"/>
                </a:moveTo>
                <a:lnTo>
                  <a:pt x="0" y="0"/>
                </a:lnTo>
                <a:lnTo>
                  <a:pt x="149901" y="4152276"/>
                </a:lnTo>
                <a:lnTo>
                  <a:pt x="2608288" y="4362138"/>
                </a:lnTo>
                <a:lnTo>
                  <a:pt x="2638269" y="44971"/>
                </a:lnTo>
                <a:close/>
              </a:path>
            </a:pathLst>
          </a:custGeom>
          <a:solidFill>
            <a:srgbClr val="FFFF00">
              <a:alpha val="4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Arakesit </a:t>
            </a:r>
          </a:p>
          <a:p>
            <a:pPr algn="ctr"/>
            <a:r>
              <a:rPr lang="tr-TR" b="1" dirty="0" smtClean="0"/>
              <a:t>Dikdörtgendir.</a:t>
            </a:r>
            <a:endParaRPr lang="tr-TR" b="1" dirty="0"/>
          </a:p>
        </p:txBody>
      </p:sp>
      <p:sp>
        <p:nvSpPr>
          <p:cNvPr id="8" name="AutoShape 10"/>
          <p:cNvSpPr>
            <a:spLocks noChangeArrowheads="1"/>
          </p:cNvSpPr>
          <p:nvPr/>
        </p:nvSpPr>
        <p:spPr bwMode="auto">
          <a:xfrm>
            <a:off x="1475656" y="158313"/>
            <a:ext cx="5904656" cy="894423"/>
          </a:xfrm>
          <a:prstGeom prst="wedgeRectCallout">
            <a:avLst>
              <a:gd name="adj1" fmla="val 11840"/>
              <a:gd name="adj2" fmla="val 60720"/>
            </a:avLst>
          </a:prstGeom>
          <a:solidFill>
            <a:srgbClr val="FF0000"/>
          </a:solidFill>
          <a:ln w="762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tr-TR" sz="2400" b="1">
                <a:solidFill>
                  <a:schemeClr val="bg1"/>
                </a:solidFill>
              </a:rPr>
              <a:t>Düzgün altıgen dik prizmayı dikey olarak kesen</a:t>
            </a:r>
            <a:r>
              <a:rPr lang="tr-TR" sz="2400"/>
              <a:t> </a:t>
            </a:r>
            <a:r>
              <a:rPr lang="tr-TR" sz="2400" b="1">
                <a:solidFill>
                  <a:schemeClr val="bg1"/>
                </a:solidFill>
              </a:rPr>
              <a:t>Arakesit düzlemi bir dikdörtgendir.</a:t>
            </a:r>
            <a:r>
              <a:rPr lang="tr-TR" sz="2400" b="1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09667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34" y="1214203"/>
            <a:ext cx="2908738" cy="53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244183"/>
            <a:ext cx="2908738" cy="53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erbest Form 3"/>
          <p:cNvSpPr/>
          <p:nvPr/>
        </p:nvSpPr>
        <p:spPr>
          <a:xfrm>
            <a:off x="936838" y="1267197"/>
            <a:ext cx="1933731" cy="5006715"/>
          </a:xfrm>
          <a:custGeom>
            <a:avLst/>
            <a:gdLst>
              <a:gd name="connsiteX0" fmla="*/ 1888761 w 1933731"/>
              <a:gd name="connsiteY0" fmla="*/ 0 h 5006715"/>
              <a:gd name="connsiteX1" fmla="*/ 0 w 1933731"/>
              <a:gd name="connsiteY1" fmla="*/ 434715 h 5006715"/>
              <a:gd name="connsiteX2" fmla="*/ 164892 w 1933731"/>
              <a:gd name="connsiteY2" fmla="*/ 5006715 h 5006715"/>
              <a:gd name="connsiteX3" fmla="*/ 1933731 w 1933731"/>
              <a:gd name="connsiteY3" fmla="*/ 3957404 h 5006715"/>
              <a:gd name="connsiteX4" fmla="*/ 1888761 w 1933731"/>
              <a:gd name="connsiteY4" fmla="*/ 0 h 5006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3731" h="5006715">
                <a:moveTo>
                  <a:pt x="1888761" y="0"/>
                </a:moveTo>
                <a:lnTo>
                  <a:pt x="0" y="434715"/>
                </a:lnTo>
                <a:lnTo>
                  <a:pt x="164892" y="5006715"/>
                </a:lnTo>
                <a:lnTo>
                  <a:pt x="1933731" y="3957404"/>
                </a:lnTo>
                <a:lnTo>
                  <a:pt x="1888761" y="0"/>
                </a:lnTo>
                <a:close/>
              </a:path>
            </a:pathLst>
          </a:custGeom>
          <a:solidFill>
            <a:srgbClr val="FFFF00">
              <a:alpha val="4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Arakesit</a:t>
            </a:r>
          </a:p>
          <a:p>
            <a:pPr algn="ctr"/>
            <a:r>
              <a:rPr lang="tr-TR" b="1" dirty="0" smtClean="0"/>
              <a:t>Dikdörtgendir.</a:t>
            </a:r>
            <a:endParaRPr lang="tr-TR" b="1" dirty="0"/>
          </a:p>
        </p:txBody>
      </p:sp>
      <p:sp>
        <p:nvSpPr>
          <p:cNvPr id="5" name="Serbest Form 4"/>
          <p:cNvSpPr/>
          <p:nvPr/>
        </p:nvSpPr>
        <p:spPr>
          <a:xfrm>
            <a:off x="5876144" y="1387118"/>
            <a:ext cx="1783830" cy="4766872"/>
          </a:xfrm>
          <a:custGeom>
            <a:avLst/>
            <a:gdLst>
              <a:gd name="connsiteX0" fmla="*/ 0 w 1783830"/>
              <a:gd name="connsiteY0" fmla="*/ 0 h 4766872"/>
              <a:gd name="connsiteX1" fmla="*/ 1738859 w 1783830"/>
              <a:gd name="connsiteY1" fmla="*/ 329784 h 4766872"/>
              <a:gd name="connsiteX2" fmla="*/ 1783830 w 1783830"/>
              <a:gd name="connsiteY2" fmla="*/ 4766872 h 4766872"/>
              <a:gd name="connsiteX3" fmla="*/ 164892 w 1783830"/>
              <a:gd name="connsiteY3" fmla="*/ 3987384 h 4766872"/>
              <a:gd name="connsiteX4" fmla="*/ 0 w 1783830"/>
              <a:gd name="connsiteY4" fmla="*/ 0 h 4766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3830" h="4766872">
                <a:moveTo>
                  <a:pt x="0" y="0"/>
                </a:moveTo>
                <a:lnTo>
                  <a:pt x="1738859" y="329784"/>
                </a:lnTo>
                <a:lnTo>
                  <a:pt x="1783830" y="4766872"/>
                </a:lnTo>
                <a:lnTo>
                  <a:pt x="164892" y="3987384"/>
                </a:lnTo>
                <a:lnTo>
                  <a:pt x="0" y="0"/>
                </a:lnTo>
                <a:close/>
              </a:path>
            </a:pathLst>
          </a:custGeom>
          <a:solidFill>
            <a:srgbClr val="FFFF00">
              <a:alpha val="4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Arakesit </a:t>
            </a:r>
          </a:p>
          <a:p>
            <a:pPr algn="ctr"/>
            <a:r>
              <a:rPr lang="tr-TR" b="1" dirty="0" smtClean="0"/>
              <a:t>Dikdörtgendir.</a:t>
            </a:r>
            <a:endParaRPr lang="tr-TR" b="1" dirty="0"/>
          </a:p>
        </p:txBody>
      </p:sp>
      <p:sp>
        <p:nvSpPr>
          <p:cNvPr id="6" name="AutoShape 10"/>
          <p:cNvSpPr>
            <a:spLocks noChangeArrowheads="1"/>
          </p:cNvSpPr>
          <p:nvPr/>
        </p:nvSpPr>
        <p:spPr bwMode="auto">
          <a:xfrm>
            <a:off x="1475656" y="158313"/>
            <a:ext cx="5904656" cy="894423"/>
          </a:xfrm>
          <a:prstGeom prst="wedgeRectCallout">
            <a:avLst>
              <a:gd name="adj1" fmla="val 11840"/>
              <a:gd name="adj2" fmla="val 60720"/>
            </a:avLst>
          </a:prstGeom>
          <a:solidFill>
            <a:srgbClr val="FF0000"/>
          </a:solidFill>
          <a:ln w="762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tr-TR" sz="2400" b="1" dirty="0">
                <a:solidFill>
                  <a:schemeClr val="bg1"/>
                </a:solidFill>
              </a:rPr>
              <a:t>Düzgün altıgen dik prizmayı dikey olarak kesen</a:t>
            </a:r>
            <a:r>
              <a:rPr lang="tr-TR" sz="2400" dirty="0"/>
              <a:t> </a:t>
            </a:r>
            <a:r>
              <a:rPr lang="tr-TR" sz="2400" b="1" dirty="0">
                <a:solidFill>
                  <a:schemeClr val="bg1"/>
                </a:solidFill>
              </a:rPr>
              <a:t>Arakesit düzlemi bir dikdörtgendir.</a:t>
            </a:r>
            <a:r>
              <a:rPr lang="tr-TR" sz="24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16596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47" y="1335476"/>
            <a:ext cx="2908738" cy="53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0834" y="1254874"/>
            <a:ext cx="2908738" cy="53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erbest Form 3"/>
          <p:cNvSpPr/>
          <p:nvPr/>
        </p:nvSpPr>
        <p:spPr>
          <a:xfrm>
            <a:off x="1693889" y="1447943"/>
            <a:ext cx="524655" cy="5081666"/>
          </a:xfrm>
          <a:custGeom>
            <a:avLst/>
            <a:gdLst>
              <a:gd name="connsiteX0" fmla="*/ 509665 w 524655"/>
              <a:gd name="connsiteY0" fmla="*/ 0 h 5081666"/>
              <a:gd name="connsiteX1" fmla="*/ 524655 w 524655"/>
              <a:gd name="connsiteY1" fmla="*/ 3927423 h 5081666"/>
              <a:gd name="connsiteX2" fmla="*/ 74950 w 524655"/>
              <a:gd name="connsiteY2" fmla="*/ 5081666 h 5081666"/>
              <a:gd name="connsiteX3" fmla="*/ 0 w 524655"/>
              <a:gd name="connsiteY3" fmla="*/ 494676 h 5081666"/>
              <a:gd name="connsiteX4" fmla="*/ 509665 w 524655"/>
              <a:gd name="connsiteY4" fmla="*/ 0 h 5081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4655" h="5081666">
                <a:moveTo>
                  <a:pt x="509665" y="0"/>
                </a:moveTo>
                <a:cubicBezTo>
                  <a:pt x="514662" y="1309141"/>
                  <a:pt x="519658" y="2618282"/>
                  <a:pt x="524655" y="3927423"/>
                </a:cubicBezTo>
                <a:lnTo>
                  <a:pt x="74950" y="5081666"/>
                </a:lnTo>
                <a:lnTo>
                  <a:pt x="0" y="494676"/>
                </a:lnTo>
                <a:lnTo>
                  <a:pt x="509665" y="0"/>
                </a:lnTo>
                <a:close/>
              </a:path>
            </a:pathLst>
          </a:custGeom>
          <a:solidFill>
            <a:srgbClr val="FFFF00">
              <a:alpha val="4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b="1" dirty="0" smtClean="0"/>
              <a:t>Arakesit</a:t>
            </a:r>
          </a:p>
          <a:p>
            <a:pPr algn="ctr"/>
            <a:r>
              <a:rPr lang="tr-TR" b="1" dirty="0" smtClean="0"/>
              <a:t>Dikdörtgendir.</a:t>
            </a:r>
            <a:endParaRPr lang="tr-TR" b="1" dirty="0"/>
          </a:p>
        </p:txBody>
      </p:sp>
      <p:sp>
        <p:nvSpPr>
          <p:cNvPr id="5" name="Serbest Form 4"/>
          <p:cNvSpPr/>
          <p:nvPr/>
        </p:nvSpPr>
        <p:spPr>
          <a:xfrm>
            <a:off x="5958455" y="1447943"/>
            <a:ext cx="2293495" cy="4392118"/>
          </a:xfrm>
          <a:custGeom>
            <a:avLst/>
            <a:gdLst>
              <a:gd name="connsiteX0" fmla="*/ 2293495 w 2293495"/>
              <a:gd name="connsiteY0" fmla="*/ 0 h 4392118"/>
              <a:gd name="connsiteX1" fmla="*/ 2293495 w 2293495"/>
              <a:gd name="connsiteY1" fmla="*/ 4182255 h 4392118"/>
              <a:gd name="connsiteX2" fmla="*/ 119921 w 2293495"/>
              <a:gd name="connsiteY2" fmla="*/ 4392118 h 4392118"/>
              <a:gd name="connsiteX3" fmla="*/ 0 w 2293495"/>
              <a:gd name="connsiteY3" fmla="*/ 194872 h 4392118"/>
              <a:gd name="connsiteX4" fmla="*/ 2293495 w 2293495"/>
              <a:gd name="connsiteY4" fmla="*/ 0 h 439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3495" h="4392118">
                <a:moveTo>
                  <a:pt x="2293495" y="0"/>
                </a:moveTo>
                <a:lnTo>
                  <a:pt x="2293495" y="4182255"/>
                </a:lnTo>
                <a:lnTo>
                  <a:pt x="119921" y="4392118"/>
                </a:lnTo>
                <a:lnTo>
                  <a:pt x="0" y="194872"/>
                </a:lnTo>
                <a:lnTo>
                  <a:pt x="2293495" y="0"/>
                </a:lnTo>
                <a:close/>
              </a:path>
            </a:pathLst>
          </a:custGeom>
          <a:solidFill>
            <a:srgbClr val="FFFF00">
              <a:alpha val="4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Arakesit</a:t>
            </a:r>
          </a:p>
          <a:p>
            <a:pPr algn="ctr"/>
            <a:r>
              <a:rPr lang="tr-TR" b="1" dirty="0" smtClean="0"/>
              <a:t>Dikdörtgendir.</a:t>
            </a:r>
            <a:endParaRPr lang="tr-TR" b="1" dirty="0"/>
          </a:p>
        </p:txBody>
      </p:sp>
      <p:sp>
        <p:nvSpPr>
          <p:cNvPr id="6" name="AutoShape 10"/>
          <p:cNvSpPr>
            <a:spLocks noChangeArrowheads="1"/>
          </p:cNvSpPr>
          <p:nvPr/>
        </p:nvSpPr>
        <p:spPr bwMode="auto">
          <a:xfrm>
            <a:off x="1475656" y="136744"/>
            <a:ext cx="5904656" cy="894423"/>
          </a:xfrm>
          <a:prstGeom prst="wedgeRectCallout">
            <a:avLst>
              <a:gd name="adj1" fmla="val 11840"/>
              <a:gd name="adj2" fmla="val 60720"/>
            </a:avLst>
          </a:prstGeom>
          <a:solidFill>
            <a:srgbClr val="FF0000"/>
          </a:solidFill>
          <a:ln w="762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tr-TR" sz="2400" b="1">
                <a:solidFill>
                  <a:schemeClr val="bg1"/>
                </a:solidFill>
              </a:rPr>
              <a:t>Düzgün altıgen dik prizmayı dikey olarak kesen</a:t>
            </a:r>
            <a:r>
              <a:rPr lang="tr-TR" sz="2400"/>
              <a:t> </a:t>
            </a:r>
            <a:r>
              <a:rPr lang="tr-TR" sz="2400" b="1">
                <a:solidFill>
                  <a:schemeClr val="bg1"/>
                </a:solidFill>
              </a:rPr>
              <a:t>Arakesit düzlemi bir dikdörtgendir.</a:t>
            </a:r>
            <a:r>
              <a:rPr lang="tr-TR" sz="2400" b="1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0106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87456" y="188640"/>
            <a:ext cx="8856984" cy="1200329"/>
          </a:xfrm>
          <a:prstGeom prst="rect">
            <a:avLst/>
          </a:prstGeom>
          <a:solidFill>
            <a:srgbClr val="FFCCFF">
              <a:alpha val="14902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>
                <a:solidFill>
                  <a:srgbClr val="FF0000"/>
                </a:solidFill>
              </a:rPr>
              <a:t>Bir çok yüzlü bir düzlemle kesildiğinde oluşan arakesit yüzeyinin köşe sayısı en fazla çok yüzlünün yüz sayısı kadardır.</a:t>
            </a:r>
          </a:p>
          <a:p>
            <a:pPr eaLnBrk="1" hangingPunct="1"/>
            <a:r>
              <a:rPr lang="tr-TR" b="1">
                <a:solidFill>
                  <a:srgbClr val="FF0000"/>
                </a:solidFill>
              </a:rPr>
              <a:t>	Düzgün altıgen dik prizmasının 8 yüzü olduğu için Düzgün altıgen dik prizmasının</a:t>
            </a:r>
            <a:r>
              <a:rPr lang="tr-TR">
                <a:solidFill>
                  <a:srgbClr val="FF0000"/>
                </a:solidFill>
              </a:rPr>
              <a:t> </a:t>
            </a:r>
            <a:r>
              <a:rPr lang="tr-TR" b="1">
                <a:solidFill>
                  <a:srgbClr val="FF0000"/>
                </a:solidFill>
              </a:rPr>
              <a:t>bir düzlemle kesildiğinde oluşan çokgen en fazla 8 gen olur.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163" y="1682070"/>
            <a:ext cx="3269569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erbest Form 5"/>
          <p:cNvSpPr/>
          <p:nvPr/>
        </p:nvSpPr>
        <p:spPr>
          <a:xfrm>
            <a:off x="3177915" y="3717561"/>
            <a:ext cx="2833141" cy="2473377"/>
          </a:xfrm>
          <a:custGeom>
            <a:avLst/>
            <a:gdLst>
              <a:gd name="connsiteX0" fmla="*/ 2368446 w 2833141"/>
              <a:gd name="connsiteY0" fmla="*/ 2248524 h 2473377"/>
              <a:gd name="connsiteX1" fmla="*/ 2833141 w 2833141"/>
              <a:gd name="connsiteY1" fmla="*/ 839449 h 2473377"/>
              <a:gd name="connsiteX2" fmla="*/ 2323475 w 2833141"/>
              <a:gd name="connsiteY2" fmla="*/ 0 h 2473377"/>
              <a:gd name="connsiteX3" fmla="*/ 1828800 w 2833141"/>
              <a:gd name="connsiteY3" fmla="*/ 14990 h 2473377"/>
              <a:gd name="connsiteX4" fmla="*/ 1019331 w 2833141"/>
              <a:gd name="connsiteY4" fmla="*/ 104931 h 2473377"/>
              <a:gd name="connsiteX5" fmla="*/ 0 w 2833141"/>
              <a:gd name="connsiteY5" fmla="*/ 524655 h 2473377"/>
              <a:gd name="connsiteX6" fmla="*/ 284813 w 2833141"/>
              <a:gd name="connsiteY6" fmla="*/ 1034321 h 2473377"/>
              <a:gd name="connsiteX7" fmla="*/ 1364105 w 2833141"/>
              <a:gd name="connsiteY7" fmla="*/ 2473377 h 2473377"/>
              <a:gd name="connsiteX8" fmla="*/ 2368446 w 2833141"/>
              <a:gd name="connsiteY8" fmla="*/ 2248524 h 2473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33141" h="2473377">
                <a:moveTo>
                  <a:pt x="2368446" y="2248524"/>
                </a:moveTo>
                <a:lnTo>
                  <a:pt x="2833141" y="839449"/>
                </a:lnTo>
                <a:lnTo>
                  <a:pt x="2323475" y="0"/>
                </a:lnTo>
                <a:lnTo>
                  <a:pt x="1828800" y="14990"/>
                </a:lnTo>
                <a:lnTo>
                  <a:pt x="1019331" y="104931"/>
                </a:lnTo>
                <a:lnTo>
                  <a:pt x="0" y="524655"/>
                </a:lnTo>
                <a:lnTo>
                  <a:pt x="284813" y="1034321"/>
                </a:lnTo>
                <a:lnTo>
                  <a:pt x="1364105" y="2473377"/>
                </a:lnTo>
                <a:lnTo>
                  <a:pt x="2368446" y="2248524"/>
                </a:lnTo>
                <a:close/>
              </a:path>
            </a:pathLst>
          </a:cu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4932040" y="570580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CCFF"/>
                </a:solidFill>
              </a:rPr>
              <a:t>1</a:t>
            </a:r>
            <a:endParaRPr lang="tr-TR" sz="3200" b="1" dirty="0">
              <a:solidFill>
                <a:srgbClr val="FFCCFF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514056" y="50539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CCFF"/>
                </a:solidFill>
              </a:rPr>
              <a:t>2</a:t>
            </a:r>
            <a:endParaRPr lang="tr-TR" sz="3200" b="1" dirty="0">
              <a:solidFill>
                <a:srgbClr val="FFCCFF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26722" y="37175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CCFF"/>
                </a:solidFill>
              </a:rPr>
              <a:t>3</a:t>
            </a:r>
            <a:endParaRPr lang="tr-TR" sz="3200" b="1" dirty="0">
              <a:solidFill>
                <a:srgbClr val="FFCCFF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058047" y="34251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CCFF"/>
                </a:solidFill>
              </a:rPr>
              <a:t>4</a:t>
            </a:r>
            <a:endParaRPr lang="tr-TR" sz="3200" b="1" dirty="0">
              <a:solidFill>
                <a:srgbClr val="FFCCFF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4459575" y="34251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CCFF"/>
                </a:solidFill>
              </a:rPr>
              <a:t>5</a:t>
            </a:r>
            <a:endParaRPr lang="tr-TR" sz="3200" b="1" dirty="0">
              <a:solidFill>
                <a:srgbClr val="FFCCFF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3563888" y="372976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CCFF"/>
                </a:solidFill>
              </a:rPr>
              <a:t>6</a:t>
            </a:r>
            <a:endParaRPr lang="tr-TR" sz="3200" b="1" dirty="0">
              <a:solidFill>
                <a:srgbClr val="FFCCFF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3129449" y="414908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CCFF"/>
                </a:solidFill>
              </a:rPr>
              <a:t>7</a:t>
            </a:r>
            <a:endParaRPr lang="tr-TR" sz="3200" b="1" dirty="0">
              <a:solidFill>
                <a:srgbClr val="FFCCFF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3760416" y="51210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CCFF"/>
                </a:solidFill>
              </a:rPr>
              <a:t>8</a:t>
            </a:r>
            <a:endParaRPr lang="tr-TR" sz="3200" b="1" dirty="0">
              <a:solidFill>
                <a:srgbClr val="FFC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056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1790700" y="304800"/>
            <a:ext cx="5562600" cy="1066800"/>
          </a:xfrm>
          <a:prstGeom prst="wedgeRectCallout">
            <a:avLst>
              <a:gd name="adj1" fmla="val -20718"/>
              <a:gd name="adj2" fmla="val 18491"/>
            </a:avLst>
          </a:prstGeom>
          <a:solidFill>
            <a:srgbClr val="FFCCFF">
              <a:alpha val="30196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r-TR" sz="6000" b="1">
                <a:solidFill>
                  <a:srgbClr val="FF0000"/>
                </a:solidFill>
              </a:rPr>
              <a:t>HAZIRLAYAN</a:t>
            </a:r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auto">
          <a:xfrm>
            <a:off x="152400" y="4724400"/>
            <a:ext cx="8839200" cy="1981200"/>
          </a:xfrm>
          <a:prstGeom prst="wedgeRectCallout">
            <a:avLst>
              <a:gd name="adj1" fmla="val -6593"/>
              <a:gd name="adj2" fmla="val -43958"/>
            </a:avLst>
          </a:prstGeom>
          <a:solidFill>
            <a:srgbClr val="FFCCFF">
              <a:alpha val="30196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3600" b="1">
                <a:solidFill>
                  <a:srgbClr val="FF0000"/>
                </a:solidFill>
              </a:rPr>
              <a:t>ÖMER ASKERDEN</a:t>
            </a:r>
          </a:p>
          <a:p>
            <a:r>
              <a:rPr lang="tr-TR" sz="2800" b="1">
                <a:solidFill>
                  <a:srgbClr val="FF0000"/>
                </a:solidFill>
              </a:rPr>
              <a:t>PİRİ MEHMET PAŞA ORTAOKULU </a:t>
            </a:r>
          </a:p>
          <a:p>
            <a:r>
              <a:rPr lang="tr-TR" sz="2800" b="1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600" b="1"/>
              <a:t>		</a:t>
            </a:r>
            <a:r>
              <a:rPr lang="tr-TR" sz="2400" b="1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2583458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  <p:bldP spid="174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28600" y="152400"/>
            <a:ext cx="8686800" cy="3140075"/>
          </a:xfrm>
          <a:prstGeom prst="rect">
            <a:avLst/>
          </a:prstGeom>
          <a:solidFill>
            <a:srgbClr val="FFCCFF">
              <a:alpha val="36863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 dirty="0">
                <a:solidFill>
                  <a:srgbClr val="FF0000"/>
                </a:solidFill>
              </a:rPr>
              <a:t>ARAKESİTLER:</a:t>
            </a:r>
          </a:p>
          <a:p>
            <a:pPr eaLnBrk="1" hangingPunct="1"/>
            <a:r>
              <a:rPr lang="tr-TR" b="1" dirty="0">
                <a:solidFill>
                  <a:srgbClr val="FF0000"/>
                </a:solidFill>
              </a:rPr>
              <a:t>	</a:t>
            </a:r>
            <a:r>
              <a:rPr lang="tr-TR" b="1" dirty="0"/>
              <a:t>Bir geometrik cismi bir düzlemle kestiğimizde düzlem ile cismin ortak yüzeyine </a:t>
            </a:r>
            <a:r>
              <a:rPr lang="tr-TR" b="1" dirty="0">
                <a:solidFill>
                  <a:srgbClr val="FF0000"/>
                </a:solidFill>
              </a:rPr>
              <a:t>arakesit</a:t>
            </a:r>
            <a:r>
              <a:rPr lang="tr-TR" b="1" dirty="0"/>
              <a:t> denir.</a:t>
            </a:r>
            <a:r>
              <a:rPr lang="tr-TR" dirty="0"/>
              <a:t> </a:t>
            </a:r>
            <a:endParaRPr lang="tr-TR" b="1" dirty="0">
              <a:solidFill>
                <a:srgbClr val="FF0000"/>
              </a:solidFill>
            </a:endParaRPr>
          </a:p>
          <a:p>
            <a:pPr eaLnBrk="1" hangingPunct="1"/>
            <a:r>
              <a:rPr lang="tr-TR" b="1" dirty="0">
                <a:solidFill>
                  <a:srgbClr val="FF0000"/>
                </a:solidFill>
              </a:rPr>
              <a:t>	Bir çok yüzlü bir düzlemle kesildiğinde oluşan arakesit yüzeyinin köşe sayısı en fazla çok yüzlünün yüz sayısı kadardır.</a:t>
            </a:r>
          </a:p>
          <a:p>
            <a:pPr eaLnBrk="1" hangingPunct="1"/>
            <a:r>
              <a:rPr lang="tr-TR" b="1" dirty="0"/>
              <a:t>	</a:t>
            </a:r>
            <a:r>
              <a:rPr lang="tr-TR" b="1" dirty="0" smtClean="0">
                <a:solidFill>
                  <a:srgbClr val="FF0000"/>
                </a:solidFill>
              </a:rPr>
              <a:t>Düzgün altıgen prizma  8  </a:t>
            </a:r>
            <a:r>
              <a:rPr lang="tr-TR" b="1" dirty="0">
                <a:solidFill>
                  <a:srgbClr val="FF0000"/>
                </a:solidFill>
              </a:rPr>
              <a:t>yüzlü olduğu için </a:t>
            </a:r>
            <a:r>
              <a:rPr lang="tr-TR" b="1" dirty="0" smtClean="0">
                <a:solidFill>
                  <a:srgbClr val="FF0000"/>
                </a:solidFill>
              </a:rPr>
              <a:t>Düzgün altıgen prizma </a:t>
            </a:r>
            <a:r>
              <a:rPr lang="tr-TR" b="1" dirty="0">
                <a:solidFill>
                  <a:srgbClr val="FF0000"/>
                </a:solidFill>
              </a:rPr>
              <a:t>bir düzlemle kesildiğinde oluşan çokgen en fazla </a:t>
            </a:r>
            <a:r>
              <a:rPr lang="tr-TR" b="1" dirty="0" smtClean="0">
                <a:solidFill>
                  <a:srgbClr val="FF0000"/>
                </a:solidFill>
              </a:rPr>
              <a:t>8 </a:t>
            </a:r>
            <a:r>
              <a:rPr lang="tr-TR" b="1" dirty="0">
                <a:solidFill>
                  <a:srgbClr val="FF0000"/>
                </a:solidFill>
              </a:rPr>
              <a:t>gen </a:t>
            </a:r>
            <a:r>
              <a:rPr lang="tr-TR" b="1" dirty="0" smtClean="0">
                <a:solidFill>
                  <a:srgbClr val="FF0000"/>
                </a:solidFill>
              </a:rPr>
              <a:t>olur</a:t>
            </a:r>
            <a:r>
              <a:rPr lang="tr-TR" b="1" dirty="0">
                <a:solidFill>
                  <a:srgbClr val="FF0000"/>
                </a:solidFill>
              </a:rPr>
              <a:t>.</a:t>
            </a:r>
          </a:p>
          <a:p>
            <a:pPr eaLnBrk="1" hangingPunct="1"/>
            <a:r>
              <a:rPr lang="tr-TR" b="1" dirty="0"/>
              <a:t>	Kare dik piramit  5 yüzlü olduğu için Kare dik piramit  bir düzlemle kesildiğinde oluşan çokgen en fazla 5 gen oluşur.</a:t>
            </a:r>
          </a:p>
          <a:p>
            <a:pPr eaLnBrk="1" hangingPunct="1"/>
            <a:r>
              <a:rPr lang="tr-TR" b="1" dirty="0"/>
              <a:t>	Üçgen dik prizma  5 yüzlü olduğu için Üçgen dik prizma  bir düzlemle kesildiğinde oluşan çokgen en fazla 5 gen oluşur.</a:t>
            </a: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91025"/>
            <a:ext cx="4338638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AutoShape 6"/>
          <p:cNvSpPr>
            <a:spLocks noChangeArrowheads="1"/>
          </p:cNvSpPr>
          <p:nvPr/>
        </p:nvSpPr>
        <p:spPr bwMode="auto">
          <a:xfrm>
            <a:off x="1520825" y="3509963"/>
            <a:ext cx="1295400" cy="609600"/>
          </a:xfrm>
          <a:prstGeom prst="wedgeRectCallout">
            <a:avLst>
              <a:gd name="adj1" fmla="val -25981"/>
              <a:gd name="adj2" fmla="val 8645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tr-TR" b="1"/>
              <a:t>Arakesit düzlemi</a:t>
            </a:r>
          </a:p>
        </p:txBody>
      </p:sp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013" y="4357688"/>
            <a:ext cx="4421187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2" name="AutoShape 12"/>
          <p:cNvSpPr>
            <a:spLocks noChangeArrowheads="1"/>
          </p:cNvSpPr>
          <p:nvPr/>
        </p:nvSpPr>
        <p:spPr bwMode="auto">
          <a:xfrm>
            <a:off x="5791200" y="3500438"/>
            <a:ext cx="1981200" cy="609600"/>
          </a:xfrm>
          <a:prstGeom prst="wedgeRectCallout">
            <a:avLst>
              <a:gd name="adj1" fmla="val -18676"/>
              <a:gd name="adj2" fmla="val 6860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tr-TR" sz="1600" b="1"/>
              <a:t>Arakesit düzlemi düzgün altıgendir.</a:t>
            </a:r>
          </a:p>
        </p:txBody>
      </p:sp>
      <p:sp>
        <p:nvSpPr>
          <p:cNvPr id="8199" name="Dikdörtgen 6"/>
          <p:cNvSpPr>
            <a:spLocks noChangeArrowheads="1"/>
          </p:cNvSpPr>
          <p:nvPr/>
        </p:nvSpPr>
        <p:spPr bwMode="auto">
          <a:xfrm>
            <a:off x="5979611" y="6546001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 dirty="0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7598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  <p:bldP spid="5126" grpId="0" animBg="1"/>
      <p:bldP spid="51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64191" y="75645"/>
            <a:ext cx="8928992" cy="6247864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AÇIKLAMA:</a:t>
            </a:r>
            <a:r>
              <a:rPr lang="tr-TR" sz="2000" b="1" dirty="0">
                <a:solidFill>
                  <a:srgbClr val="FF0000"/>
                </a:solidFill>
              </a:rPr>
              <a:t>	</a:t>
            </a:r>
            <a:endParaRPr lang="tr-TR" sz="2000" b="1" dirty="0" smtClean="0">
              <a:solidFill>
                <a:srgbClr val="FF0000"/>
              </a:solidFill>
            </a:endParaRPr>
          </a:p>
          <a:p>
            <a:r>
              <a:rPr lang="tr-TR" sz="2000" b="1" dirty="0">
                <a:solidFill>
                  <a:srgbClr val="FF0000"/>
                </a:solidFill>
              </a:rPr>
              <a:t>	</a:t>
            </a:r>
            <a:r>
              <a:rPr lang="tr-TR" sz="2000" b="1" dirty="0" smtClean="0"/>
              <a:t>Bir </a:t>
            </a:r>
            <a:r>
              <a:rPr lang="tr-TR" sz="2000" b="1" dirty="0"/>
              <a:t>çok yüzlü bir düzlemle kesildiğinde oluşan arakesit yüzeyinin köşe sayısı en fazla çok yüzlünün yüz sayısı kadardır. </a:t>
            </a:r>
          </a:p>
          <a:p>
            <a:r>
              <a:rPr lang="tr-TR" sz="2000" b="1" dirty="0"/>
              <a:t>	Düzgün altıgen dik prizma 8 yüzlü olduğu için Düzgün altıgen dik prizma bir düzlemle kesildiğinde oluşan çokgen en fazla sekizgen oluşur. </a:t>
            </a:r>
            <a:endParaRPr lang="tr-TR" sz="2000" b="1" dirty="0" smtClean="0"/>
          </a:p>
          <a:p>
            <a:endParaRPr lang="tr-TR" sz="2000" b="1" dirty="0"/>
          </a:p>
          <a:p>
            <a:r>
              <a:rPr lang="tr-TR" sz="2000" b="1" dirty="0"/>
              <a:t>	Düzgün altıgen dik prizmanın bir tane simetri ekseni,7 tane simetri düzlemi vardır.1 tane simetri düzlemi yatay olarak 6 tanesi ise dikey olarak düzgün altıgen dik prizmayı </a:t>
            </a:r>
            <a:r>
              <a:rPr lang="tr-TR" sz="2000" b="1" dirty="0" smtClean="0"/>
              <a:t>keser. Tabanı </a:t>
            </a:r>
            <a:r>
              <a:rPr lang="tr-TR" sz="2000" b="1" dirty="0"/>
              <a:t>düzgün çokgen olan prizmalarda simetri </a:t>
            </a:r>
            <a:r>
              <a:rPr lang="tr-TR" sz="2000" b="1" dirty="0" smtClean="0"/>
              <a:t>düzlemi, tabanın </a:t>
            </a:r>
            <a:r>
              <a:rPr lang="tr-TR" sz="2000" b="1" dirty="0"/>
              <a:t>köşe sayısından 1 fazladır</a:t>
            </a:r>
            <a:r>
              <a:rPr lang="tr-TR" sz="2000" b="1" dirty="0" smtClean="0"/>
              <a:t>.</a:t>
            </a:r>
          </a:p>
          <a:p>
            <a:endParaRPr lang="tr-TR" sz="2000" b="1" dirty="0"/>
          </a:p>
          <a:p>
            <a:endParaRPr lang="tr-TR" sz="2000" b="1" dirty="0"/>
          </a:p>
          <a:p>
            <a:r>
              <a:rPr lang="tr-TR" sz="2000" b="1" dirty="0"/>
              <a:t>	Düzgün altıgen dik prizmanın tabanı düzgün </a:t>
            </a:r>
            <a:r>
              <a:rPr lang="tr-TR" sz="2000" b="1" dirty="0" smtClean="0"/>
              <a:t>çokgendir. Düzgün </a:t>
            </a:r>
            <a:r>
              <a:rPr lang="tr-TR" sz="2000" b="1" dirty="0"/>
              <a:t>altıgenin en küçük dönme simetri açısı 360/6 eşit kenardır</a:t>
            </a:r>
            <a:r>
              <a:rPr lang="tr-TR" sz="2000" b="1" dirty="0" smtClean="0"/>
              <a:t>.</a:t>
            </a:r>
          </a:p>
          <a:p>
            <a:r>
              <a:rPr lang="tr-TR" sz="2000" b="1" dirty="0"/>
              <a:t>	</a:t>
            </a:r>
            <a:r>
              <a:rPr lang="tr-TR" sz="2000" b="1" dirty="0" smtClean="0"/>
              <a:t>En </a:t>
            </a:r>
            <a:r>
              <a:rPr lang="tr-TR" sz="2000" b="1" dirty="0"/>
              <a:t>küçük dönme açısı 60 derece </a:t>
            </a:r>
            <a:r>
              <a:rPr lang="tr-TR" sz="2000" b="1" dirty="0" smtClean="0"/>
              <a:t>olur. Düzgün </a:t>
            </a:r>
            <a:r>
              <a:rPr lang="tr-TR" sz="2000" b="1" dirty="0"/>
              <a:t>altıgen dik prizmanın tabanı düzgün altıgen olduğundan en küçük dönme simetri açısı 60 derecedir</a:t>
            </a:r>
            <a:r>
              <a:rPr lang="tr-TR" sz="2000" b="1" dirty="0" smtClean="0"/>
              <a:t>.</a:t>
            </a:r>
          </a:p>
          <a:p>
            <a:r>
              <a:rPr lang="tr-TR" sz="2000" b="1" dirty="0"/>
              <a:t>	</a:t>
            </a:r>
            <a:r>
              <a:rPr lang="tr-TR" sz="2000" b="1" dirty="0" smtClean="0"/>
              <a:t>60-120-180-240-300-360 </a:t>
            </a:r>
            <a:r>
              <a:rPr lang="tr-TR" sz="2000" b="1" dirty="0"/>
              <a:t>derecede kendisi gibi olur</a:t>
            </a:r>
            <a:r>
              <a:rPr lang="tr-TR" sz="2000" b="1" dirty="0" smtClean="0"/>
              <a:t>.</a:t>
            </a:r>
          </a:p>
          <a:p>
            <a:endParaRPr lang="tr-TR" sz="2000" b="1" dirty="0"/>
          </a:p>
          <a:p>
            <a:r>
              <a:rPr lang="tr-TR" sz="2000" b="1" dirty="0"/>
              <a:t>	</a:t>
            </a:r>
            <a:r>
              <a:rPr lang="tr-TR" sz="2000" b="1" dirty="0">
                <a:solidFill>
                  <a:srgbClr val="FF0000"/>
                </a:solidFill>
              </a:rPr>
              <a:t>Tabanı düzgün çokgen olan prizmalarda simetri düzlemi sayısı tabanın köşe sayısından 1 fazladır.</a:t>
            </a:r>
          </a:p>
        </p:txBody>
      </p:sp>
      <p:sp>
        <p:nvSpPr>
          <p:cNvPr id="3" name="Dikdörtgen 6"/>
          <p:cNvSpPr>
            <a:spLocks noChangeArrowheads="1"/>
          </p:cNvSpPr>
          <p:nvPr/>
        </p:nvSpPr>
        <p:spPr bwMode="auto">
          <a:xfrm>
            <a:off x="5979611" y="6546001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64530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28600" y="136525"/>
            <a:ext cx="8686800" cy="1190625"/>
          </a:xfrm>
          <a:prstGeom prst="rect">
            <a:avLst/>
          </a:prstGeom>
          <a:solidFill>
            <a:srgbClr val="FFCCFF">
              <a:alpha val="36078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7) DÜZGÜN ALTIGEN DİK PRİZMANIN BİR DÜZLEM İLE ARAKESİTLERİ:</a:t>
            </a:r>
            <a:endParaRPr lang="tr-TR" dirty="0">
              <a:solidFill>
                <a:srgbClr val="FF0000"/>
              </a:solidFill>
            </a:endParaRPr>
          </a:p>
          <a:p>
            <a:pPr indent="449263"/>
            <a:r>
              <a:rPr lang="tr-TR" b="1" dirty="0"/>
              <a:t>	Bir geometrik cismi (düzgün altıgen) bir düzlemle kestiğimizde düzlem ile cismin ortak yüzeyine ARAKESİT </a:t>
            </a:r>
            <a:r>
              <a:rPr lang="tr-TR" b="1" dirty="0" smtClean="0"/>
              <a:t>denir. Bir </a:t>
            </a:r>
            <a:r>
              <a:rPr lang="tr-TR" b="1" dirty="0"/>
              <a:t>düzgün altıgen dik prizmanın bir düzlemle oluşturduğu arakesitler.</a:t>
            </a: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277318" y="2493364"/>
            <a:ext cx="914400" cy="609600"/>
          </a:xfrm>
          <a:prstGeom prst="wedgeRectCallout">
            <a:avLst>
              <a:gd name="adj1" fmla="val 32986"/>
              <a:gd name="adj2" fmla="val 65106"/>
            </a:avLst>
          </a:prstGeom>
          <a:solidFill>
            <a:srgbClr val="FFCCFF">
              <a:alpha val="34902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r-TR" sz="3200" b="1"/>
              <a:t>1</a:t>
            </a: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2909822" y="2430112"/>
            <a:ext cx="6005577" cy="736104"/>
          </a:xfrm>
          <a:prstGeom prst="wedgeRectCallout">
            <a:avLst>
              <a:gd name="adj1" fmla="val 21981"/>
              <a:gd name="adj2" fmla="val 34201"/>
            </a:avLst>
          </a:prstGeom>
          <a:solidFill>
            <a:srgbClr val="FFCCFF">
              <a:alpha val="32157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2000" b="1"/>
              <a:t>Düzgün altıgen dik prizma</a:t>
            </a:r>
            <a:r>
              <a:rPr lang="tr-TR" sz="2000"/>
              <a:t> </a:t>
            </a:r>
            <a:r>
              <a:rPr lang="tr-TR" sz="2000" b="1"/>
              <a:t>tabana paralel bir düzlem ile kesildiğinde arakesit düzlemi bir düzgün altıgendir.</a:t>
            </a: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77072"/>
            <a:ext cx="9144000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6"/>
          <p:cNvSpPr>
            <a:spLocks noChangeArrowheads="1"/>
          </p:cNvSpPr>
          <p:nvPr/>
        </p:nvSpPr>
        <p:spPr bwMode="auto">
          <a:xfrm>
            <a:off x="5979611" y="6546001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66570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9"/>
          <p:cNvSpPr>
            <a:spLocks noChangeArrowheads="1"/>
          </p:cNvSpPr>
          <p:nvPr/>
        </p:nvSpPr>
        <p:spPr bwMode="auto">
          <a:xfrm>
            <a:off x="275002" y="332656"/>
            <a:ext cx="914400" cy="609600"/>
          </a:xfrm>
          <a:prstGeom prst="wedgeRectCallout">
            <a:avLst>
              <a:gd name="adj1" fmla="val 9551"/>
              <a:gd name="adj2" fmla="val 62759"/>
            </a:avLst>
          </a:prstGeom>
          <a:solidFill>
            <a:srgbClr val="FFCCFF">
              <a:alpha val="30980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r-TR" sz="3200" b="1"/>
              <a:t>2</a:t>
            </a:r>
          </a:p>
        </p:txBody>
      </p:sp>
      <p:sp>
        <p:nvSpPr>
          <p:cNvPr id="5" name="AutoShape 10"/>
          <p:cNvSpPr>
            <a:spLocks noChangeArrowheads="1"/>
          </p:cNvSpPr>
          <p:nvPr/>
        </p:nvSpPr>
        <p:spPr bwMode="auto">
          <a:xfrm>
            <a:off x="3275856" y="256456"/>
            <a:ext cx="5544616" cy="685800"/>
          </a:xfrm>
          <a:prstGeom prst="wedgeRectCallout">
            <a:avLst>
              <a:gd name="adj1" fmla="val 15089"/>
              <a:gd name="adj2" fmla="val 31577"/>
            </a:avLst>
          </a:prstGeom>
          <a:solidFill>
            <a:srgbClr val="FFCCFF">
              <a:alpha val="38824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2000" b="1"/>
              <a:t>Düzgün altıgen dik prizma</a:t>
            </a:r>
            <a:r>
              <a:rPr lang="tr-TR" sz="2000"/>
              <a:t> </a:t>
            </a:r>
            <a:r>
              <a:rPr lang="tr-TR" sz="2000" b="1"/>
              <a:t>tabana dik bir düzlem ile kesildiğinde arakesit düzlemi bir dikdörtgendir.</a:t>
            </a: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6832"/>
            <a:ext cx="914400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09120"/>
            <a:ext cx="9144000" cy="198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6"/>
          <p:cNvSpPr>
            <a:spLocks noChangeArrowheads="1"/>
          </p:cNvSpPr>
          <p:nvPr/>
        </p:nvSpPr>
        <p:spPr bwMode="auto">
          <a:xfrm>
            <a:off x="5979611" y="6546001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 dirty="0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7117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9"/>
          <p:cNvSpPr>
            <a:spLocks noChangeArrowheads="1"/>
          </p:cNvSpPr>
          <p:nvPr/>
        </p:nvSpPr>
        <p:spPr bwMode="auto">
          <a:xfrm>
            <a:off x="275002" y="332656"/>
            <a:ext cx="914400" cy="609600"/>
          </a:xfrm>
          <a:prstGeom prst="wedgeRectCallout">
            <a:avLst>
              <a:gd name="adj1" fmla="val 9551"/>
              <a:gd name="adj2" fmla="val 62759"/>
            </a:avLst>
          </a:prstGeom>
          <a:solidFill>
            <a:srgbClr val="FFCCFF">
              <a:alpha val="30980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r-TR" sz="3200" b="1"/>
              <a:t>2</a:t>
            </a:r>
          </a:p>
        </p:txBody>
      </p:sp>
      <p:sp>
        <p:nvSpPr>
          <p:cNvPr id="3" name="AutoShape 10"/>
          <p:cNvSpPr>
            <a:spLocks noChangeArrowheads="1"/>
          </p:cNvSpPr>
          <p:nvPr/>
        </p:nvSpPr>
        <p:spPr bwMode="auto">
          <a:xfrm>
            <a:off x="3275856" y="256456"/>
            <a:ext cx="5544616" cy="685800"/>
          </a:xfrm>
          <a:prstGeom prst="wedgeRectCallout">
            <a:avLst>
              <a:gd name="adj1" fmla="val 15089"/>
              <a:gd name="adj2" fmla="val 31577"/>
            </a:avLst>
          </a:prstGeom>
          <a:solidFill>
            <a:srgbClr val="FFCCFF">
              <a:alpha val="38824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2000" b="1"/>
              <a:t>Düzgün altıgen dik prizma</a:t>
            </a:r>
            <a:r>
              <a:rPr lang="tr-TR" sz="2000"/>
              <a:t> </a:t>
            </a:r>
            <a:r>
              <a:rPr lang="tr-TR" sz="2000" b="1"/>
              <a:t>tabana dik bir düzlem ile kesildiğinde arakesit düzlemi bir dikdörtgendir.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0" y="4365104"/>
            <a:ext cx="9144000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6"/>
          <p:cNvSpPr>
            <a:spLocks noChangeArrowheads="1"/>
          </p:cNvSpPr>
          <p:nvPr/>
        </p:nvSpPr>
        <p:spPr bwMode="auto">
          <a:xfrm>
            <a:off x="5979611" y="6546001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dirty="0"/>
          </a:p>
        </p:txBody>
      </p:sp>
      <p:pic>
        <p:nvPicPr>
          <p:cNvPr id="7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0" y="1556792"/>
            <a:ext cx="3068811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7570" y="1564540"/>
            <a:ext cx="2790799" cy="15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1769" y="1483861"/>
            <a:ext cx="2731868" cy="1650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812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132856"/>
            <a:ext cx="8069148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9"/>
          <p:cNvSpPr>
            <a:spLocks noChangeArrowheads="1"/>
          </p:cNvSpPr>
          <p:nvPr/>
        </p:nvSpPr>
        <p:spPr bwMode="auto">
          <a:xfrm>
            <a:off x="179512" y="116632"/>
            <a:ext cx="2304256" cy="1728192"/>
          </a:xfrm>
          <a:prstGeom prst="wedgeRectCallout">
            <a:avLst>
              <a:gd name="adj1" fmla="val 59181"/>
              <a:gd name="adj2" fmla="val -30477"/>
            </a:avLst>
          </a:prstGeom>
          <a:solidFill>
            <a:srgbClr val="FF0000"/>
          </a:solidFill>
          <a:ln w="762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tr-TR" sz="2000" b="1" dirty="0">
                <a:solidFill>
                  <a:schemeClr val="bg1"/>
                </a:solidFill>
              </a:rPr>
              <a:t>Düzgün altıgen dik prizmayı yatay olarak kesen</a:t>
            </a:r>
            <a:r>
              <a:rPr lang="tr-TR" sz="2000" b="1" dirty="0"/>
              <a:t> </a:t>
            </a:r>
            <a:r>
              <a:rPr lang="tr-TR" sz="2000" b="1" dirty="0">
                <a:solidFill>
                  <a:schemeClr val="bg1"/>
                </a:solidFill>
              </a:rPr>
              <a:t>Arakesit düzlemi bir düzgün altıgendir.</a:t>
            </a:r>
            <a:r>
              <a:rPr lang="tr-TR" sz="2000" b="1" dirty="0"/>
              <a:t> </a:t>
            </a:r>
          </a:p>
        </p:txBody>
      </p:sp>
      <p:sp>
        <p:nvSpPr>
          <p:cNvPr id="6" name="Dikdörtgen 6"/>
          <p:cNvSpPr>
            <a:spLocks noChangeArrowheads="1"/>
          </p:cNvSpPr>
          <p:nvPr/>
        </p:nvSpPr>
        <p:spPr bwMode="auto">
          <a:xfrm>
            <a:off x="5979611" y="6546001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87260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060848"/>
            <a:ext cx="7753461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0"/>
          <p:cNvSpPr>
            <a:spLocks noChangeArrowheads="1"/>
          </p:cNvSpPr>
          <p:nvPr/>
        </p:nvSpPr>
        <p:spPr bwMode="auto">
          <a:xfrm>
            <a:off x="251520" y="116632"/>
            <a:ext cx="2057400" cy="1944216"/>
          </a:xfrm>
          <a:prstGeom prst="wedgeRectCallout">
            <a:avLst>
              <a:gd name="adj1" fmla="val 58486"/>
              <a:gd name="adj2" fmla="val -27176"/>
            </a:avLst>
          </a:prstGeom>
          <a:solidFill>
            <a:srgbClr val="FF0000"/>
          </a:solidFill>
          <a:ln w="762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tr-TR" sz="2000" b="1">
                <a:solidFill>
                  <a:schemeClr val="bg1"/>
                </a:solidFill>
              </a:rPr>
              <a:t>Düzgün altıgen dik prizmayı dikey olarak kesen</a:t>
            </a:r>
            <a:r>
              <a:rPr lang="tr-TR" sz="2000"/>
              <a:t> </a:t>
            </a:r>
            <a:r>
              <a:rPr lang="tr-TR" sz="2000" b="1">
                <a:solidFill>
                  <a:schemeClr val="bg1"/>
                </a:solidFill>
              </a:rPr>
              <a:t>Arakesit düzlemi bir dikdörtgendir.</a:t>
            </a:r>
            <a:r>
              <a:rPr lang="tr-TR" sz="2000" b="1"/>
              <a:t> </a:t>
            </a:r>
          </a:p>
        </p:txBody>
      </p:sp>
      <p:sp>
        <p:nvSpPr>
          <p:cNvPr id="6" name="Dikdörtgen 6"/>
          <p:cNvSpPr>
            <a:spLocks noChangeArrowheads="1"/>
          </p:cNvSpPr>
          <p:nvPr/>
        </p:nvSpPr>
        <p:spPr bwMode="auto">
          <a:xfrm>
            <a:off x="5979611" y="6546001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1763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34" y="1052736"/>
            <a:ext cx="2908738" cy="53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erbest Form 3"/>
          <p:cNvSpPr/>
          <p:nvPr/>
        </p:nvSpPr>
        <p:spPr>
          <a:xfrm>
            <a:off x="764498" y="3252866"/>
            <a:ext cx="2548328" cy="704537"/>
          </a:xfrm>
          <a:custGeom>
            <a:avLst/>
            <a:gdLst>
              <a:gd name="connsiteX0" fmla="*/ 2548328 w 2548328"/>
              <a:gd name="connsiteY0" fmla="*/ 329783 h 704537"/>
              <a:gd name="connsiteX1" fmla="*/ 2053653 w 2548328"/>
              <a:gd name="connsiteY1" fmla="*/ 14990 h 704537"/>
              <a:gd name="connsiteX2" fmla="*/ 899410 w 2548328"/>
              <a:gd name="connsiteY2" fmla="*/ 0 h 704537"/>
              <a:gd name="connsiteX3" fmla="*/ 0 w 2548328"/>
              <a:gd name="connsiteY3" fmla="*/ 329783 h 704537"/>
              <a:gd name="connsiteX4" fmla="*/ 254833 w 2548328"/>
              <a:gd name="connsiteY4" fmla="*/ 599606 h 704537"/>
              <a:gd name="connsiteX5" fmla="*/ 1648918 w 2548328"/>
              <a:gd name="connsiteY5" fmla="*/ 704537 h 704537"/>
              <a:gd name="connsiteX6" fmla="*/ 2548328 w 2548328"/>
              <a:gd name="connsiteY6" fmla="*/ 329783 h 704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48328" h="704537">
                <a:moveTo>
                  <a:pt x="2548328" y="329783"/>
                </a:moveTo>
                <a:lnTo>
                  <a:pt x="2053653" y="14990"/>
                </a:lnTo>
                <a:lnTo>
                  <a:pt x="899410" y="0"/>
                </a:lnTo>
                <a:lnTo>
                  <a:pt x="0" y="329783"/>
                </a:lnTo>
                <a:lnTo>
                  <a:pt x="254833" y="599606"/>
                </a:lnTo>
                <a:lnTo>
                  <a:pt x="1648918" y="704537"/>
                </a:lnTo>
                <a:lnTo>
                  <a:pt x="2548328" y="329783"/>
                </a:lnTo>
                <a:close/>
              </a:path>
            </a:pathLst>
          </a:cu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Arakesit  Düzgün Altıgendir.</a:t>
            </a:r>
            <a:endParaRPr lang="tr-TR" b="1" dirty="0"/>
          </a:p>
        </p:txBody>
      </p:sp>
      <p:sp>
        <p:nvSpPr>
          <p:cNvPr id="6" name="AutoShape 9"/>
          <p:cNvSpPr>
            <a:spLocks noChangeArrowheads="1"/>
          </p:cNvSpPr>
          <p:nvPr/>
        </p:nvSpPr>
        <p:spPr bwMode="auto">
          <a:xfrm>
            <a:off x="4932040" y="2741038"/>
            <a:ext cx="3744416" cy="1552058"/>
          </a:xfrm>
          <a:prstGeom prst="wedgeRectCallout">
            <a:avLst>
              <a:gd name="adj1" fmla="val -67314"/>
              <a:gd name="adj2" fmla="val -24405"/>
            </a:avLst>
          </a:prstGeom>
          <a:solidFill>
            <a:srgbClr val="FF0000"/>
          </a:solidFill>
          <a:ln w="762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tr-TR" sz="2400" b="1" dirty="0">
                <a:solidFill>
                  <a:schemeClr val="bg1"/>
                </a:solidFill>
              </a:rPr>
              <a:t>Düzgün altıgen dik prizmayı yatay olarak kesen</a:t>
            </a:r>
            <a:r>
              <a:rPr lang="tr-TR" sz="2400" b="1" dirty="0"/>
              <a:t> </a:t>
            </a:r>
            <a:r>
              <a:rPr lang="tr-TR" sz="2400" b="1" dirty="0">
                <a:solidFill>
                  <a:schemeClr val="bg1"/>
                </a:solidFill>
              </a:rPr>
              <a:t>Arakesit düzlemi bir düzgün altıgendir.</a:t>
            </a:r>
            <a:r>
              <a:rPr lang="tr-TR" sz="24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04988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226</Words>
  <Application>Microsoft Office PowerPoint</Application>
  <PresentationFormat>Ekran Gösterisi (4:3)</PresentationFormat>
  <Paragraphs>75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14</cp:revision>
  <dcterms:created xsi:type="dcterms:W3CDTF">2013-04-29T05:13:49Z</dcterms:created>
  <dcterms:modified xsi:type="dcterms:W3CDTF">2013-05-01T04:56:53Z</dcterms:modified>
</cp:coreProperties>
</file>